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del título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 Juan López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“Escribir una cita aquí”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del título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Texto del título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0850" y="625859"/>
            <a:ext cx="2113725" cy="8282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0" y="665745"/>
            <a:ext cx="2625406" cy="74852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/>
          <p:nvPr/>
        </p:nvSpPr>
        <p:spPr>
          <a:xfrm>
            <a:off x="1064427" y="1755706"/>
            <a:ext cx="11093583" cy="448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300"/>
            </a:lvl1pPr>
          </a:lstStyle>
          <a:p>
            <a:pPr/>
            <a:r>
              <a:t>Preguntas para diseñar el Proceso para la Definición del Reto</a:t>
            </a:r>
          </a:p>
        </p:txBody>
      </p:sp>
      <p:sp>
        <p:nvSpPr>
          <p:cNvPr id="122" name="Shape 122"/>
          <p:cNvSpPr/>
          <p:nvPr/>
        </p:nvSpPr>
        <p:spPr>
          <a:xfrm>
            <a:off x="858672" y="2480736"/>
            <a:ext cx="3656492" cy="3242728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¿Qué pregunta debemos hacernos?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  <a:r>
              <a:t>¿Cuál es la clave del problema?</a:t>
            </a: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" name="Shape 123"/>
          <p:cNvSpPr/>
          <p:nvPr/>
        </p:nvSpPr>
        <p:spPr>
          <a:xfrm>
            <a:off x="4782972" y="2309286"/>
            <a:ext cx="3656492" cy="3611028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¿Por qué este reto resulta interesante para el público objetivo?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600"/>
              <a:t>¿Está el problema formulado centrado en el usuario, basado en necesidades y guiado por los </a:t>
            </a:r>
            <a:r>
              <a:rPr i="1" sz="1600"/>
              <a:t>insights</a:t>
            </a:r>
            <a:r>
              <a:rPr sz="1600"/>
              <a:t> obtenidos?</a:t>
            </a:r>
          </a:p>
          <a:p>
            <a:pPr algn="just">
              <a:defRPr sz="2300"/>
            </a:p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" name="Shape 124"/>
          <p:cNvSpPr/>
          <p:nvPr/>
        </p:nvSpPr>
        <p:spPr>
          <a:xfrm>
            <a:off x="8796172" y="2277536"/>
            <a:ext cx="3656492" cy="3649128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sz="2300"/>
            </a:pPr>
            <a:r>
              <a:t>¿Por qué es interesante para la iniciativa o proyecto que quiero acometer?</a:t>
            </a:r>
          </a:p>
          <a:p>
            <a:pPr algn="just">
              <a:defRPr sz="2300"/>
            </a:pPr>
          </a:p>
          <a:p>
            <a:pPr algn="just">
              <a:defRPr sz="2300"/>
            </a:pPr>
            <a:r>
              <a:rPr b="0" sz="1600">
                <a:latin typeface="+mn-lt"/>
                <a:ea typeface="+mn-ea"/>
                <a:cs typeface="+mn-cs"/>
                <a:sym typeface="Helvetica Neue Medium"/>
              </a:rPr>
              <a:t>¿Es válida la definición del problema?</a:t>
            </a:r>
            <a:endParaRPr b="0" sz="1600">
              <a:latin typeface="+mn-lt"/>
              <a:ea typeface="+mn-ea"/>
              <a:cs typeface="+mn-cs"/>
              <a:sym typeface="Helvetica Neue Medium"/>
            </a:endParaRPr>
          </a:p>
          <a:p>
            <a:pPr algn="just">
              <a:defRPr sz="2300"/>
            </a:pPr>
            <a:endParaRPr b="0" sz="1600">
              <a:latin typeface="+mn-lt"/>
              <a:ea typeface="+mn-ea"/>
              <a:cs typeface="+mn-cs"/>
              <a:sym typeface="Helvetica Neue Medium"/>
            </a:endParaRPr>
          </a:p>
          <a:p>
            <a:pPr marL="476250" marR="331470" indent="-228600" algn="l" defTabSz="449580">
              <a:spcBef>
                <a:spcPts val="500"/>
              </a:spcBef>
              <a:tabLst>
                <a:tab pos="914400" algn="l"/>
              </a:tabLst>
              <a:defRPr b="0" sz="1050">
                <a:solidFill>
                  <a:srgbClr val="797979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b="1"/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" name="Shape 125"/>
          <p:cNvSpPr/>
          <p:nvPr/>
        </p:nvSpPr>
        <p:spPr>
          <a:xfrm>
            <a:off x="858672" y="6050566"/>
            <a:ext cx="3656492" cy="3268128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¿Cuál es el proceso de definición del reto?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  <a:r>
              <a:t>¿Qué valor añadido aporta tu definición del problema?</a:t>
            </a: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  <a:r>
              <a:t>¿Cuál es el beneficio que obtenemos al resolver el reto?</a:t>
            </a: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" name="Shape 126"/>
          <p:cNvSpPr/>
          <p:nvPr/>
        </p:nvSpPr>
        <p:spPr>
          <a:xfrm>
            <a:off x="4827422" y="6114066"/>
            <a:ext cx="3656492" cy="3141128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¿Quiénes puede ayudar en la definición del reto?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  <a:r>
              <a:t>¿Es relevante el problema que planteas? ¿De qué manera?</a:t>
            </a: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" name="Shape 127"/>
          <p:cNvSpPr/>
          <p:nvPr/>
        </p:nvSpPr>
        <p:spPr>
          <a:xfrm>
            <a:off x="8796172" y="6120416"/>
            <a:ext cx="3656492" cy="3128428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¿Cómo se van a incentivar a las personas para que participen en el reto?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  <a:r>
              <a:t>¿qué puede motivar a las personas para apoyar la definición del reto?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7850" y="625859"/>
            <a:ext cx="2113725" cy="8282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0" y="665745"/>
            <a:ext cx="2625406" cy="74852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1387409" y="1604436"/>
            <a:ext cx="11093582" cy="804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300"/>
            </a:lvl1pPr>
          </a:lstStyle>
          <a:p>
            <a:pPr/>
            <a:r>
              <a:t>Preguntas para De-construir  el Reto</a:t>
            </a:r>
          </a:p>
        </p:txBody>
      </p:sp>
      <p:sp>
        <p:nvSpPr>
          <p:cNvPr id="132" name="Shape 132"/>
          <p:cNvSpPr/>
          <p:nvPr/>
        </p:nvSpPr>
        <p:spPr>
          <a:xfrm>
            <a:off x="947572" y="2633136"/>
            <a:ext cx="3656492" cy="2887128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Objetivos del reto.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  <a:r>
              <a:t>Analizar oportunidades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Shape 133"/>
          <p:cNvSpPr/>
          <p:nvPr/>
        </p:nvSpPr>
        <p:spPr>
          <a:xfrm>
            <a:off x="4871872" y="2633136"/>
            <a:ext cx="3656492" cy="2887128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Metodología para seleccionar las ideas.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  <a:r>
              <a:t>Criterios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Shape 134"/>
          <p:cNvSpPr/>
          <p:nvPr/>
        </p:nvSpPr>
        <p:spPr>
          <a:xfrm>
            <a:off x="8796172" y="2442636"/>
            <a:ext cx="3656492" cy="3268128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sz="2300"/>
            </a:pPr>
            <a:r>
              <a:t>Antecedentes</a:t>
            </a: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  <a:r>
              <a:t>¿Cuál es la experiencia de los grupos de interés en relación con el reto?</a:t>
            </a: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algn="just">
              <a:defRPr b="0" sz="16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algn="just">
              <a:defRPr sz="1600"/>
            </a:pPr>
          </a:p>
          <a:p>
            <a:pPr algn="just">
              <a:defRPr sz="1600"/>
            </a:p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" name="Shape 135"/>
          <p:cNvSpPr/>
          <p:nvPr/>
        </p:nvSpPr>
        <p:spPr>
          <a:xfrm>
            <a:off x="947572" y="6004986"/>
            <a:ext cx="3656492" cy="2645828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¿Cómo vamos a solucionar el reto?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Shape 136"/>
          <p:cNvSpPr/>
          <p:nvPr/>
        </p:nvSpPr>
        <p:spPr>
          <a:xfrm>
            <a:off x="4871872" y="6004986"/>
            <a:ext cx="3656492" cy="2645828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¿Qué necesitamos para solucionar el reto?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Shape 137"/>
          <p:cNvSpPr/>
          <p:nvPr/>
        </p:nvSpPr>
        <p:spPr>
          <a:xfrm>
            <a:off x="8796172" y="6004986"/>
            <a:ext cx="3656492" cy="2645828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¿Con qué recursos contamos para solucionar el reto?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just">
              <a:defRPr b="0" sz="2300">
                <a:latin typeface="+mn-lt"/>
                <a:ea typeface="+mn-ea"/>
                <a:cs typeface="+mn-cs"/>
                <a:sym typeface="Helvetica Neue Medium"/>
              </a:defRPr>
            </a:pP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7850" y="625859"/>
            <a:ext cx="2113725" cy="8282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02000" y="665745"/>
            <a:ext cx="2625406" cy="74852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41" name="Table 141"/>
          <p:cNvGraphicFramePr/>
          <p:nvPr/>
        </p:nvGraphicFramePr>
        <p:xfrm>
          <a:off x="1517650" y="2292106"/>
          <a:ext cx="10509647" cy="711740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{C7B018BB-80A7-4F77-B60F-C8B233D01FF8}</a:tableStyleId>
              </a:tblPr>
              <a:tblGrid>
                <a:gridCol w="2099389"/>
                <a:gridCol w="2099389"/>
                <a:gridCol w="2099389"/>
                <a:gridCol w="2099389"/>
                <a:gridCol w="2099389"/>
              </a:tblGrid>
              <a:tr h="63640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2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 x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x+1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x+n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3136454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</a:tr>
              <a:tr h="3331846"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2" name="Shape 142"/>
          <p:cNvSpPr/>
          <p:nvPr/>
        </p:nvSpPr>
        <p:spPr>
          <a:xfrm>
            <a:off x="1265072" y="1913560"/>
            <a:ext cx="242524" cy="1621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200"/>
            </a:pPr>
            <a:r>
              <a:t>P</a:t>
            </a:r>
          </a:p>
          <a:p>
            <a:pPr>
              <a:defRPr sz="1200"/>
            </a:pPr>
            <a:r>
              <a:t>O</a:t>
            </a:r>
          </a:p>
          <a:p>
            <a:pPr>
              <a:defRPr sz="1200"/>
            </a:pPr>
            <a:r>
              <a:t>S</a:t>
            </a:r>
          </a:p>
          <a:p>
            <a:pPr>
              <a:defRPr sz="1200"/>
            </a:pPr>
            <a:r>
              <a:t>I</a:t>
            </a:r>
          </a:p>
          <a:p>
            <a:pPr>
              <a:defRPr sz="1200"/>
            </a:pPr>
            <a:r>
              <a:t>T</a:t>
            </a:r>
          </a:p>
          <a:p>
            <a:pPr>
              <a:defRPr sz="1200"/>
            </a:pPr>
            <a:r>
              <a:t>I</a:t>
            </a:r>
          </a:p>
          <a:p>
            <a:pPr>
              <a:defRPr sz="1200"/>
            </a:pPr>
            <a:r>
              <a:t>V</a:t>
            </a:r>
          </a:p>
          <a:p>
            <a:pPr>
              <a:defRPr sz="1200"/>
            </a:pPr>
            <a:r>
              <a:t>O</a:t>
            </a:r>
          </a:p>
        </p:txBody>
      </p:sp>
      <p:sp>
        <p:nvSpPr>
          <p:cNvPr id="143" name="Shape 143"/>
          <p:cNvSpPr/>
          <p:nvPr/>
        </p:nvSpPr>
        <p:spPr>
          <a:xfrm>
            <a:off x="1265072" y="5393360"/>
            <a:ext cx="242524" cy="1240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200"/>
            </a:pPr>
            <a:r>
              <a:t>N</a:t>
            </a:r>
          </a:p>
          <a:p>
            <a:pPr>
              <a:defRPr sz="1200"/>
            </a:pPr>
            <a:r>
              <a:t>E</a:t>
            </a:r>
          </a:p>
          <a:p>
            <a:pPr>
              <a:defRPr sz="1200"/>
            </a:pPr>
            <a:r>
              <a:t>U</a:t>
            </a:r>
          </a:p>
          <a:p>
            <a:pPr>
              <a:defRPr sz="1200"/>
            </a:pPr>
            <a:r>
              <a:t>T</a:t>
            </a:r>
          </a:p>
          <a:p>
            <a:pPr>
              <a:defRPr sz="1200"/>
            </a:pPr>
            <a:r>
              <a:t>R</a:t>
            </a:r>
          </a:p>
          <a:p>
            <a:pPr>
              <a:defRPr sz="1200"/>
            </a:pPr>
            <a:r>
              <a:t>O</a:t>
            </a:r>
          </a:p>
        </p:txBody>
      </p:sp>
      <p:sp>
        <p:nvSpPr>
          <p:cNvPr id="144" name="Shape 144"/>
          <p:cNvSpPr/>
          <p:nvPr/>
        </p:nvSpPr>
        <p:spPr>
          <a:xfrm>
            <a:off x="1265072" y="8009560"/>
            <a:ext cx="242524" cy="1621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200"/>
            </a:pPr>
            <a:r>
              <a:t>N</a:t>
            </a:r>
          </a:p>
          <a:p>
            <a:pPr>
              <a:defRPr sz="1200"/>
            </a:pPr>
            <a:r>
              <a:t>E</a:t>
            </a:r>
          </a:p>
          <a:p>
            <a:pPr>
              <a:defRPr sz="1200"/>
            </a:pPr>
            <a:r>
              <a:t>G</a:t>
            </a:r>
          </a:p>
          <a:p>
            <a:pPr>
              <a:defRPr sz="1200"/>
            </a:pPr>
            <a:r>
              <a:t>A</a:t>
            </a:r>
          </a:p>
          <a:p>
            <a:pPr>
              <a:defRPr sz="1200"/>
            </a:pPr>
            <a:r>
              <a:t>T</a:t>
            </a:r>
          </a:p>
          <a:p>
            <a:pPr>
              <a:defRPr sz="1200"/>
            </a:pPr>
            <a:r>
              <a:t>I</a:t>
            </a:r>
          </a:p>
          <a:p>
            <a:pPr>
              <a:defRPr sz="1200"/>
            </a:pPr>
            <a:r>
              <a:t>V</a:t>
            </a:r>
          </a:p>
          <a:p>
            <a:pPr>
              <a:defRPr sz="1200"/>
            </a:pPr>
            <a:r>
              <a:t>O</a:t>
            </a:r>
          </a:p>
        </p:txBody>
      </p:sp>
      <p:sp>
        <p:nvSpPr>
          <p:cNvPr id="145" name="Shape 145"/>
          <p:cNvSpPr/>
          <p:nvPr/>
        </p:nvSpPr>
        <p:spPr>
          <a:xfrm>
            <a:off x="2222500" y="5858023"/>
            <a:ext cx="369938" cy="31085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" name="Shape 146"/>
          <p:cNvSpPr/>
          <p:nvPr/>
        </p:nvSpPr>
        <p:spPr>
          <a:xfrm flipH="1">
            <a:off x="2525892" y="4754949"/>
            <a:ext cx="1780831" cy="122015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" name="Shape 147"/>
          <p:cNvSpPr/>
          <p:nvPr/>
        </p:nvSpPr>
        <p:spPr>
          <a:xfrm>
            <a:off x="4216400" y="4597697"/>
            <a:ext cx="369938" cy="31085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" name="Shape 148"/>
          <p:cNvSpPr/>
          <p:nvPr/>
        </p:nvSpPr>
        <p:spPr>
          <a:xfrm flipH="1" flipV="1">
            <a:off x="4456360" y="4936973"/>
            <a:ext cx="727324" cy="215295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" name="Shape 149"/>
          <p:cNvSpPr/>
          <p:nvPr/>
        </p:nvSpPr>
        <p:spPr>
          <a:xfrm>
            <a:off x="5041900" y="7118350"/>
            <a:ext cx="369938" cy="31085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" name="Shape 150"/>
          <p:cNvSpPr/>
          <p:nvPr/>
        </p:nvSpPr>
        <p:spPr>
          <a:xfrm flipV="1">
            <a:off x="5333999" y="5737463"/>
            <a:ext cx="1347549" cy="134754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Shape 151"/>
          <p:cNvSpPr/>
          <p:nvPr/>
        </p:nvSpPr>
        <p:spPr>
          <a:xfrm>
            <a:off x="6581154" y="5501875"/>
            <a:ext cx="369938" cy="31085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Shape 152"/>
          <p:cNvSpPr/>
          <p:nvPr/>
        </p:nvSpPr>
        <p:spPr>
          <a:xfrm flipV="1">
            <a:off x="6908799" y="4241800"/>
            <a:ext cx="1270001" cy="127000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Shape 153"/>
          <p:cNvSpPr/>
          <p:nvPr/>
        </p:nvSpPr>
        <p:spPr>
          <a:xfrm>
            <a:off x="8216900" y="4076997"/>
            <a:ext cx="369938" cy="31085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" name="Shape 154"/>
          <p:cNvSpPr/>
          <p:nvPr/>
        </p:nvSpPr>
        <p:spPr>
          <a:xfrm>
            <a:off x="8615957" y="4232423"/>
            <a:ext cx="179861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" name="Shape 155"/>
          <p:cNvSpPr/>
          <p:nvPr/>
        </p:nvSpPr>
        <p:spPr>
          <a:xfrm>
            <a:off x="10443689" y="4076997"/>
            <a:ext cx="369938" cy="31085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7850" y="625859"/>
            <a:ext cx="2113725" cy="8282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84500" y="805445"/>
            <a:ext cx="2625406" cy="74852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59" name="Table 159"/>
          <p:cNvGraphicFramePr/>
          <p:nvPr/>
        </p:nvGraphicFramePr>
        <p:xfrm>
          <a:off x="1771650" y="2481361"/>
          <a:ext cx="10587961" cy="6041534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2646990"/>
                <a:gridCol w="2646990"/>
                <a:gridCol w="2646990"/>
                <a:gridCol w="2646990"/>
              </a:tblGrid>
              <a:tr h="12083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DEFINIR QUÉ PROTOTIPAR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REALIZAR UN PROTOTIPO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TESTEA EL PROTOTIPO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CREA UN NUEVO PROTOTIPO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2083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Define los elementos centrales de la Idea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500">
                          <a:sym typeface="Helvetica Neue"/>
                        </a:defRPr>
                      </a:pPr>
                      <a:r>
                        <a:rPr b="1"/>
                        <a:t>Utiliza diferentes herramientas como el story-telling o Role-play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Recoge Feed-back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Valida el prototipo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2083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Elemento 1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Herramienta 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rPr sz="1600"/>
                        <a:t>Sistematización Prueba 1.</a:t>
                      </a:r>
                      <a:r>
                        <a:t>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Validación 1 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2083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Elemento 2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Herramienta 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rPr sz="1600"/>
                        <a:t>Sistematización Prueba 1.</a:t>
                      </a:r>
                      <a:r>
                        <a:t>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Validación 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2083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Elemento 3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Herramienta 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r>
                        <a:rPr sz="1600"/>
                        <a:t>Sistematización Prueba 1.</a:t>
                      </a:r>
                      <a:r>
                        <a:t>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Validación 3 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60" name="Shape 160"/>
          <p:cNvSpPr/>
          <p:nvPr/>
        </p:nvSpPr>
        <p:spPr>
          <a:xfrm>
            <a:off x="6421424" y="949175"/>
            <a:ext cx="31845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PROTOTIPO RÁPIDO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Table 162"/>
          <p:cNvGraphicFramePr/>
          <p:nvPr/>
        </p:nvGraphicFramePr>
        <p:xfrm>
          <a:off x="1809750" y="1974606"/>
          <a:ext cx="10509647" cy="711740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{C7B018BB-80A7-4F77-B60F-C8B233D01FF8}</a:tableStyleId>
              </a:tblPr>
              <a:tblGrid>
                <a:gridCol w="2099389"/>
                <a:gridCol w="2099389"/>
                <a:gridCol w="2099389"/>
                <a:gridCol w="2099389"/>
                <a:gridCol w="2099389"/>
              </a:tblGrid>
              <a:tr h="63640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2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 x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x+1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600">
                          <a:sym typeface="Helvetica Neue"/>
                        </a:rPr>
                        <a:t>Experiencia en Proceso x+n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3136454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</a:tr>
              <a:tr h="3331846"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FFFFFF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custDash>
                        <a:ds d="200000" sp="200000"/>
                      </a:custDash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